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ppt/tags/tag5.xml" ContentType="application/vnd.openxmlformats-officedocument.presentationml.tags+xml"/>
  <Override PartName="/ppt/notesSlides/notesSlide12.xml" ContentType="application/vnd.openxmlformats-officedocument.presentationml.notesSlide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ppt/tags/tag7.xml" ContentType="application/vnd.openxmlformats-officedocument.presentationml.tags+xml"/>
  <Override PartName="/ppt/notesSlides/notesSlide14.xml" ContentType="application/vnd.openxmlformats-officedocument.presentationml.notesSlide+xml"/>
  <Override PartName="/ppt/tags/tag8.xml" ContentType="application/vnd.openxmlformats-officedocument.presentationml.tags+xml"/>
  <Override PartName="/ppt/notesSlides/notesSlide15.xml" ContentType="application/vnd.openxmlformats-officedocument.presentationml.notesSlide+xml"/>
  <Override PartName="/ppt/tags/tag9.xml" ContentType="application/vnd.openxmlformats-officedocument.presentationml.tags+xml"/>
  <Override PartName="/ppt/notesSlides/notesSlide16.xml" ContentType="application/vnd.openxmlformats-officedocument.presentationml.notesSlide+xml"/>
  <Override PartName="/ppt/tags/tag10.xml" ContentType="application/vnd.openxmlformats-officedocument.presentationml.tags+xml"/>
  <Override PartName="/ppt/notesSlides/notesSlide17.xml" ContentType="application/vnd.openxmlformats-officedocument.presentationml.notesSlide+xml"/>
  <Override PartName="/ppt/tags/tag11.xml" ContentType="application/vnd.openxmlformats-officedocument.presentationml.tags+xml"/>
  <Override PartName="/ppt/notesSlides/notesSlide18.xml" ContentType="application/vnd.openxmlformats-officedocument.presentationml.notesSlide+xml"/>
  <Override PartName="/ppt/tags/tag12.xml" ContentType="application/vnd.openxmlformats-officedocument.presentationml.tags+xml"/>
  <Override PartName="/ppt/notesSlides/notesSlide19.xml" ContentType="application/vnd.openxmlformats-officedocument.presentationml.notesSlide+xml"/>
  <Override PartName="/ppt/tags/tag13.xml" ContentType="application/vnd.openxmlformats-officedocument.presentationml.tags+xml"/>
  <Override PartName="/ppt/notesSlides/notesSlide20.xml" ContentType="application/vnd.openxmlformats-officedocument.presentationml.notesSlide+xml"/>
  <Override PartName="/ppt/tags/tag14.xml" ContentType="application/vnd.openxmlformats-officedocument.presentationml.tags+xml"/>
  <Override PartName="/ppt/notesSlides/notesSlide21.xml" ContentType="application/vnd.openxmlformats-officedocument.presentationml.notesSlide+xml"/>
  <Override PartName="/ppt/tags/tag15.xml" ContentType="application/vnd.openxmlformats-officedocument.presentationml.tags+xml"/>
  <Override PartName="/ppt/notesSlides/notesSlide22.xml" ContentType="application/vnd.openxmlformats-officedocument.presentationml.notesSlide+xml"/>
  <Override PartName="/ppt/tags/tag16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6"/>
  </p:notesMasterIdLst>
  <p:sldIdLst>
    <p:sldId id="2085" r:id="rId2"/>
    <p:sldId id="2070" r:id="rId3"/>
    <p:sldId id="2086" r:id="rId4"/>
    <p:sldId id="2065" r:id="rId5"/>
    <p:sldId id="2100" r:id="rId6"/>
    <p:sldId id="2090" r:id="rId7"/>
    <p:sldId id="2091" r:id="rId8"/>
    <p:sldId id="2088" r:id="rId9"/>
    <p:sldId id="2092" r:id="rId10"/>
    <p:sldId id="2076" r:id="rId11"/>
    <p:sldId id="2078" r:id="rId12"/>
    <p:sldId id="2077" r:id="rId13"/>
    <p:sldId id="2102" r:id="rId14"/>
    <p:sldId id="2103" r:id="rId15"/>
    <p:sldId id="2101" r:id="rId16"/>
    <p:sldId id="2104" r:id="rId17"/>
    <p:sldId id="2105" r:id="rId18"/>
    <p:sldId id="2106" r:id="rId19"/>
    <p:sldId id="2107" r:id="rId20"/>
    <p:sldId id="2108" r:id="rId21"/>
    <p:sldId id="2109" r:id="rId22"/>
    <p:sldId id="2110" r:id="rId23"/>
    <p:sldId id="2111" r:id="rId24"/>
    <p:sldId id="209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B2"/>
    <a:srgbClr val="5215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6" autoAdjust="0"/>
    <p:restoredTop sz="94438" autoAdjust="0"/>
  </p:normalViewPr>
  <p:slideViewPr>
    <p:cSldViewPr snapToGrid="0">
      <p:cViewPr varScale="1">
        <p:scale>
          <a:sx n="104" d="100"/>
          <a:sy n="104" d="100"/>
        </p:scale>
        <p:origin x="58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image" Target="../media/image13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2951EC-9D4F-44FE-8E6A-CA39E4A2FCEC}" type="datetimeFigureOut">
              <a:rPr lang="en-CA" smtClean="0"/>
              <a:t>2020-09-24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00C806-9C87-46C8-9559-EC2E11F66D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2460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19740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861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6297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134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309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3273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0244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480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8774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5614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188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defTabSz="914400" eaLnBrk="1" hangingPunct="1">
              <a:spcBef>
                <a:spcPct val="0"/>
              </a:spcBef>
              <a:buFontTx/>
              <a:buChar char="-"/>
            </a:pPr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9048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6459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6232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3356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1876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4698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9712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369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2247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8942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9878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034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8767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6357-5AFD-4EB7-B8A7-C95F55F77E74}" type="datetimeFigureOut">
              <a:rPr lang="en-CA" smtClean="0"/>
              <a:t>2020-09-24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1CF9F-8355-4248-9A9C-612DDD6D57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7308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6357-5AFD-4EB7-B8A7-C95F55F77E74}" type="datetimeFigureOut">
              <a:rPr lang="en-CA" smtClean="0"/>
              <a:t>2020-09-24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1CF9F-8355-4248-9A9C-612DDD6D57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5347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6357-5AFD-4EB7-B8A7-C95F55F77E74}" type="datetimeFigureOut">
              <a:rPr lang="en-CA" smtClean="0"/>
              <a:t>2020-09-24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1CF9F-8355-4248-9A9C-612DDD6D57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5096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6357-5AFD-4EB7-B8A7-C95F55F77E74}" type="datetimeFigureOut">
              <a:rPr lang="en-CA" smtClean="0"/>
              <a:t>2020-09-24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1CF9F-8355-4248-9A9C-612DDD6D57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1732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6357-5AFD-4EB7-B8A7-C95F55F77E74}" type="datetimeFigureOut">
              <a:rPr lang="en-CA" smtClean="0"/>
              <a:t>2020-09-24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1CF9F-8355-4248-9A9C-612DDD6D57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7805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6357-5AFD-4EB7-B8A7-C95F55F77E74}" type="datetimeFigureOut">
              <a:rPr lang="en-CA" smtClean="0"/>
              <a:t>2020-09-24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1CF9F-8355-4248-9A9C-612DDD6D57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7295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6357-5AFD-4EB7-B8A7-C95F55F77E74}" type="datetimeFigureOut">
              <a:rPr lang="en-CA" smtClean="0"/>
              <a:t>2020-09-24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1CF9F-8355-4248-9A9C-612DDD6D57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1357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6357-5AFD-4EB7-B8A7-C95F55F77E74}" type="datetimeFigureOut">
              <a:rPr lang="en-CA" smtClean="0"/>
              <a:t>2020-09-24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1CF9F-8355-4248-9A9C-612DDD6D57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0769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6357-5AFD-4EB7-B8A7-C95F55F77E74}" type="datetimeFigureOut">
              <a:rPr lang="en-CA" smtClean="0"/>
              <a:t>2020-09-24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1CF9F-8355-4248-9A9C-612DDD6D57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0415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6357-5AFD-4EB7-B8A7-C95F55F77E74}" type="datetimeFigureOut">
              <a:rPr lang="en-CA" smtClean="0"/>
              <a:t>2020-09-24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1CF9F-8355-4248-9A9C-612DDD6D57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4852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6357-5AFD-4EB7-B8A7-C95F55F77E74}" type="datetimeFigureOut">
              <a:rPr lang="en-CA" smtClean="0"/>
              <a:t>2020-09-24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1CF9F-8355-4248-9A9C-612DDD6D57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4405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56357-5AFD-4EB7-B8A7-C95F55F77E74}" type="datetimeFigureOut">
              <a:rPr lang="en-CA" smtClean="0"/>
              <a:t>2020-09-24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11CF9F-8355-4248-9A9C-612DDD6D57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0419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8.emf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slideLayout" Target="../slideLayouts/slideLayout1.xml"/><Relationship Id="rId7" Type="http://schemas.openxmlformats.org/officeDocument/2006/relationships/oleObject" Target="../embeddings/oleObject9.bin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36.png"/><Relationship Id="rId5" Type="http://schemas.openxmlformats.org/officeDocument/2006/relationships/image" Target="../media/image26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3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5" Type="http://schemas.openxmlformats.org/officeDocument/2006/relationships/image" Target="../media/image38.png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jpeg"/><Relationship Id="rId12" Type="http://schemas.openxmlformats.org/officeDocument/2006/relationships/image" Target="../media/image9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3.jpeg"/><Relationship Id="rId11" Type="http://schemas.openxmlformats.org/officeDocument/2006/relationships/image" Target="../media/image8.jpeg"/><Relationship Id="rId5" Type="http://schemas.openxmlformats.org/officeDocument/2006/relationships/image" Target="../media/image2.png"/><Relationship Id="rId10" Type="http://schemas.openxmlformats.org/officeDocument/2006/relationships/image" Target="../media/image7.jpeg"/><Relationship Id="rId4" Type="http://schemas.openxmlformats.org/officeDocument/2006/relationships/image" Target="../media/image1.jpe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pmi-info.org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17.e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4.emf"/><Relationship Id="rId12" Type="http://schemas.openxmlformats.org/officeDocument/2006/relationships/oleObject" Target="../embeddings/oleObject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6.emf"/><Relationship Id="rId5" Type="http://schemas.openxmlformats.org/officeDocument/2006/relationships/image" Target="../media/image13.e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785729"/>
            <a:ext cx="12192000" cy="6381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 608: Dimensionality Reduction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BFE507-4444-4862-9E09-2D0E57C78C5A}"/>
              </a:ext>
            </a:extLst>
          </p:cNvPr>
          <p:cNvSpPr/>
          <p:nvPr/>
        </p:nvSpPr>
        <p:spPr>
          <a:xfrm>
            <a:off x="4366022" y="3858696"/>
            <a:ext cx="345998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Bratislav Misic</a:t>
            </a:r>
          </a:p>
          <a:p>
            <a:pPr algn="ctr"/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McConnell Brain Imaging Centre</a:t>
            </a:r>
          </a:p>
          <a:p>
            <a:pPr algn="ctr"/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Montréal Neurological Institute</a:t>
            </a:r>
          </a:p>
          <a:p>
            <a:pPr algn="ctr"/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McGill University</a:t>
            </a:r>
          </a:p>
        </p:txBody>
      </p:sp>
    </p:spTree>
    <p:extLst>
      <p:ext uri="{BB962C8B-B14F-4D97-AF65-F5344CB8AC3E}">
        <p14:creationId xmlns:p14="http://schemas.microsoft.com/office/powerpoint/2010/main" val="171915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4AF403-4F86-4AA5-BCBD-381E9873AB50}"/>
              </a:ext>
            </a:extLst>
          </p:cNvPr>
          <p:cNvSpPr/>
          <p:nvPr/>
        </p:nvSpPr>
        <p:spPr>
          <a:xfrm>
            <a:off x="0" y="1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many components to retain?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7A48D-7B3C-4355-821B-868DD3156A10}"/>
              </a:ext>
            </a:extLst>
          </p:cNvPr>
          <p:cNvSpPr/>
          <p:nvPr/>
        </p:nvSpPr>
        <p:spPr>
          <a:xfrm>
            <a:off x="2852922" y="5404569"/>
            <a:ext cx="64861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Kaiser criterion: drop all eigenvalues lower than 1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“elbow” rule: look for the biggest drop-off in the scree plot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6601925"/>
            <a:ext cx="19527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Cattell (1966)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Behav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Res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016404" y="6601925"/>
            <a:ext cx="2175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Thorndike (1953)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Psychometrika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333" y="883231"/>
            <a:ext cx="5333333" cy="400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044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81650">
        <p:fade/>
      </p:transition>
    </mc:Choice>
    <mc:Fallback xmlns="">
      <p:transition spd="med" advClick="0" advTm="1816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4AF403-4F86-4AA5-BCBD-381E9873AB50}"/>
              </a:ext>
            </a:extLst>
          </p:cNvPr>
          <p:cNvSpPr/>
          <p:nvPr/>
        </p:nvSpPr>
        <p:spPr>
          <a:xfrm>
            <a:off x="0" y="1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Individual participants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531" y="2161586"/>
            <a:ext cx="6408585" cy="36346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87331" y="3798019"/>
            <a:ext cx="503158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weights that tell us how much each variable (connection, region, behaviour) contributes to the pattern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but every participant is different – how do individual participants express the overall pattern?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participant 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scores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project original data onto the latent variables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9486350"/>
              </p:ext>
            </p:extLst>
          </p:nvPr>
        </p:nvGraphicFramePr>
        <p:xfrm>
          <a:off x="1369926" y="866973"/>
          <a:ext cx="2666390" cy="2589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4" name="Acrobat Document" r:id="rId6" imgW="2962008" imgH="2876310" progId="Acrobat.Document.DC">
                  <p:embed/>
                </p:oleObj>
              </mc:Choice>
              <mc:Fallback>
                <p:oleObj name="Acrobat Document" r:id="rId6" imgW="2962008" imgH="2876310" progId="Acrobat.Document.DC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69926" y="866973"/>
                        <a:ext cx="2666390" cy="25892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147488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81650">
        <p:fade/>
      </p:transition>
    </mc:Choice>
    <mc:Fallback xmlns="">
      <p:transition spd="med" advClick="0" advTm="1816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4AF403-4F86-4AA5-BCBD-381E9873AB50}"/>
              </a:ext>
            </a:extLst>
          </p:cNvPr>
          <p:cNvSpPr/>
          <p:nvPr/>
        </p:nvSpPr>
        <p:spPr>
          <a:xfrm>
            <a:off x="0" y="1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Which variables are important?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6601925"/>
            <a:ext cx="21739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Efron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&amp;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Tibshirani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(1986) Stat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905797" y="6601925"/>
            <a:ext cx="22862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McIntosh et al. (1996)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NeuroImage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173" y="3150442"/>
            <a:ext cx="6038100" cy="28986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173" y="3150442"/>
            <a:ext cx="6038100" cy="2898654"/>
          </a:xfrm>
          <a:prstGeom prst="rect">
            <a:avLst/>
          </a:prstGeom>
        </p:spPr>
      </p:pic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3116420"/>
              </p:ext>
            </p:extLst>
          </p:nvPr>
        </p:nvGraphicFramePr>
        <p:xfrm>
          <a:off x="5498202" y="861107"/>
          <a:ext cx="6220071" cy="17661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6" name="Acrobat Document" r:id="rId7" imgW="6943497" imgH="1971540" progId="Acrobat.Document.DC">
                  <p:embed/>
                </p:oleObj>
              </mc:Choice>
              <mc:Fallback>
                <p:oleObj name="Acrobat Document" r:id="rId7" imgW="6943497" imgH="1971540" progId="Acrobat.Document.DC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98202" y="861107"/>
                        <a:ext cx="6220071" cy="17661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670471" y="1444569"/>
            <a:ext cx="354002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singular vector weight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b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much should I weigh the variables?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loading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does expression of the original variable correlate with expression of the latent variable?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bootstrap ratio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”: which original variables are weighed highly but also stable across participants?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59191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81650">
        <p:fade/>
      </p:transition>
    </mc:Choice>
    <mc:Fallback xmlns="">
      <p:transition spd="med" advClick="0" advTm="1816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4AF403-4F86-4AA5-BCBD-381E9873AB50}"/>
              </a:ext>
            </a:extLst>
          </p:cNvPr>
          <p:cNvSpPr/>
          <p:nvPr/>
        </p:nvSpPr>
        <p:spPr>
          <a:xfrm>
            <a:off x="0" y="1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Factor Analysis (FA)</a:t>
            </a:r>
          </a:p>
        </p:txBody>
      </p:sp>
      <p:pic>
        <p:nvPicPr>
          <p:cNvPr id="6" name="Picture 2" descr="Image result for factor analysi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242" y="1245108"/>
            <a:ext cx="8321516" cy="484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8858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81650">
        <p:fade/>
      </p:transition>
    </mc:Choice>
    <mc:Fallback xmlns="">
      <p:transition spd="med" advClick="0" advTm="18165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4AF403-4F86-4AA5-BCBD-381E9873AB50}"/>
              </a:ext>
            </a:extLst>
          </p:cNvPr>
          <p:cNvSpPr/>
          <p:nvPr/>
        </p:nvSpPr>
        <p:spPr>
          <a:xfrm>
            <a:off x="0" y="1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Factor Analysis (FA)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78100" y="833945"/>
                <a:ext cx="6451300" cy="17786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Assume that variance in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𝑋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comes from a set of </a:t>
                </a:r>
                <a:r>
                  <a:rPr lang="en-CA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latent factors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𝜂</m:t>
                        </m:r>
                      </m:e>
                      <m:sub>
                        <m:r>
                          <a:rPr lang="en-CA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and </a:t>
                </a:r>
                <a:r>
                  <a:rPr lang="en-CA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measurement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𝛿</m:t>
                        </m:r>
                      </m:e>
                      <m:sub>
                        <m:r>
                          <a:rPr lang="en-CA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</a:t>
                </a: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742950" lvl="1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𝑋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𝜆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1,1</m:t>
                        </m:r>
                      </m:sub>
                    </m:sSub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𝜂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+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𝜆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1,2</m:t>
                        </m:r>
                      </m:sub>
                    </m:sSub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𝜂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2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+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𝛿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</m:t>
                        </m:r>
                      </m:sub>
                    </m:sSub>
                  </m:oMath>
                </a14:m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742950" lvl="1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𝑋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2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𝜆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2</m:t>
                        </m:r>
                        <m: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,1</m:t>
                        </m:r>
                      </m:sub>
                    </m:sSub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𝜂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+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𝜆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2</m:t>
                        </m:r>
                        <m: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,2</m:t>
                        </m:r>
                      </m:sub>
                    </m:sSub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𝜂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2</m:t>
                        </m:r>
                      </m:sub>
                    </m:sSub>
                    <m:r>
                      <a:rPr lang="en-CA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+</m:t>
                    </m:r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𝛿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lvl="1">
                  <a:buClr>
                    <a:srgbClr val="3333B2"/>
                  </a:buClr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…</a:t>
                </a: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00" y="833945"/>
                <a:ext cx="6451300" cy="1778692"/>
              </a:xfrm>
              <a:prstGeom prst="rect">
                <a:avLst/>
              </a:prstGeom>
              <a:blipFill>
                <a:blip r:embed="rId4"/>
                <a:stretch>
                  <a:fillRect l="-567" t="-2055" b="-44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224" y="2092570"/>
            <a:ext cx="4185548" cy="29117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78099" y="2792761"/>
                <a:ext cx="6539223" cy="40486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Unique factors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𝛿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are uncorrelated, so they only contribute to the diagonals of the covariance matrix</a:t>
                </a: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742950" lvl="1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𝑣𝑎𝑟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𝑣𝑎𝑟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(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𝜆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𝑖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,1</m:t>
                        </m:r>
                      </m:sub>
                    </m:sSub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𝜂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+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𝜆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𝑖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,2</m:t>
                        </m:r>
                      </m:sub>
                    </m:sSub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𝜂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2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+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𝛿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𝑖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)</m:t>
                    </m:r>
                  </m:oMath>
                </a14:m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742950" lvl="1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742950" lvl="1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𝑣𝑎𝑟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CA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sSubSup>
                      <m:sSubSupPr>
                        <m:ctrlP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𝜆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𝑖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,1</m:t>
                        </m:r>
                      </m:sub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2</m:t>
                        </m:r>
                      </m:sup>
                    </m:sSubSup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+</m:t>
                    </m:r>
                    <m:sSubSup>
                      <m:sSubSupPr>
                        <m:ctrlP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𝜆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𝑖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,2</m:t>
                        </m:r>
                      </m:sub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2</m:t>
                        </m:r>
                      </m:sup>
                    </m:sSubSup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+</m:t>
                    </m:r>
                    <m:sSubSup>
                      <m:sSubSupPr>
                        <m:ctrlP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𝜃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𝑖</m:t>
                        </m:r>
                      </m:sub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,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𝜃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𝑖</m:t>
                        </m:r>
                      </m:sub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2</m:t>
                        </m:r>
                      </m:sup>
                    </m:sSubSup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𝑣𝑎𝑟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(</m:t>
                    </m:r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𝛿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𝑖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)</m:t>
                    </m:r>
                  </m:oMath>
                </a14:m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742950" lvl="1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The idea:</a:t>
                </a: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742950" lvl="1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Estimate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SupPr>
                      <m:e>
                        <m: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𝜃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𝑖</m:t>
                        </m:r>
                      </m:sub>
                      <m:sup>
                        <m: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, subtract them, and decompose the matrix</a:t>
                </a:r>
              </a:p>
              <a:p>
                <a:pPr marL="742950" lvl="1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PCA: decompose correlation matrix </a:t>
                </a:r>
                <a: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, with 1’s on diagonal</a:t>
                </a:r>
              </a:p>
              <a:p>
                <a:pPr marL="742950" lvl="1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FA: decompose matrix with diagonal elements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1−</m:t>
                        </m:r>
                        <m: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𝜃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𝑖</m:t>
                        </m:r>
                      </m:sub>
                      <m:sup>
                        <m: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2</m:t>
                        </m:r>
                      </m:sup>
                    </m:sSubSup>
                  </m:oMath>
                </a14:m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742950" lvl="1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99" y="2792761"/>
                <a:ext cx="6539223" cy="4048672"/>
              </a:xfrm>
              <a:prstGeom prst="rect">
                <a:avLst/>
              </a:prstGeom>
              <a:blipFill>
                <a:blip r:embed="rId6"/>
                <a:stretch>
                  <a:fillRect l="-559" t="-753" r="-1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53247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81650">
        <p:fade/>
      </p:transition>
    </mc:Choice>
    <mc:Fallback xmlns="">
      <p:transition spd="med" advClick="0" advTm="1816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4AF403-4F86-4AA5-BCBD-381E9873AB50}"/>
              </a:ext>
            </a:extLst>
          </p:cNvPr>
          <p:cNvSpPr/>
          <p:nvPr/>
        </p:nvSpPr>
        <p:spPr>
          <a:xfrm>
            <a:off x="0" y="1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Factor Analysis (FA)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06700" y="1444569"/>
                <a:ext cx="5747914" cy="40745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How do we estimate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SupPr>
                      <m:e>
                        <m: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1−</m:t>
                        </m:r>
                        <m: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𝜃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𝑖</m:t>
                        </m:r>
                      </m:sub>
                      <m:sup>
                        <m: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(“communalities”)?</a:t>
                </a: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742950" lvl="1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option #1: guess and re-adjust</a:t>
                </a:r>
              </a:p>
              <a:p>
                <a:pPr marL="742950" lvl="1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option #2: estimate squared multiple correlation (SMC), i.e. regress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𝑋</m:t>
                        </m:r>
                      </m:e>
                      <m:sub>
                        <m: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on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𝑋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𝑗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𝑖</m:t>
                        </m:r>
                      </m:sub>
                    </m:sSub>
                  </m:oMath>
                </a14:m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742950" lvl="1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Procedure:</a:t>
                </a: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800100" lvl="1" indent="-342900">
                  <a:buClr>
                    <a:srgbClr val="3333B2"/>
                  </a:buClr>
                  <a:buFont typeface="+mj-lt"/>
                  <a:buAutoNum type="arabicPeriod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calculate </a:t>
                </a:r>
                <a14:m>
                  <m:oMath xmlns:m="http://schemas.openxmlformats.org/officeDocument/2006/math">
                    <m:r>
                      <a:rPr lang="en-CA" b="1" i="1" dirty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𝑹</m:t>
                    </m:r>
                  </m:oMath>
                </a14:m>
                <a:endParaRPr lang="en-CA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800100" lvl="1" indent="-342900">
                  <a:buClr>
                    <a:srgbClr val="3333B2"/>
                  </a:buClr>
                  <a:buFont typeface="+mj-lt"/>
                  <a:buAutoNum type="arabicPeriod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1" i="1" dirty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CA" b="1" i="1" dirty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𝑹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𝑎𝑑𝑗</m:t>
                        </m:r>
                      </m:sub>
                    </m:sSub>
                  </m:oMath>
                </a14:m>
                <a:endParaRPr lang="en-CA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800100" lvl="1" indent="-342900">
                  <a:buClr>
                    <a:srgbClr val="3333B2"/>
                  </a:buClr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CA" b="0" i="1" dirty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𝐸𝐼𝐺</m:t>
                    </m:r>
                    <m:r>
                      <a:rPr lang="en-CA" b="0" i="1" dirty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(</m:t>
                    </m:r>
                    <m:sSub>
                      <m:sSubPr>
                        <m:ctrlPr>
                          <a:rPr lang="en-CA" b="0" i="1" dirty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CA" b="1" i="1" dirty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𝑹</m:t>
                        </m:r>
                      </m:e>
                      <m:sub>
                        <m:r>
                          <a:rPr lang="en-CA" b="0" i="1" dirty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𝑎𝑑𝑗</m:t>
                        </m:r>
                      </m:sub>
                    </m:sSub>
                    <m:r>
                      <a:rPr lang="en-CA" b="0" i="1" dirty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)</m:t>
                    </m:r>
                  </m:oMath>
                </a14:m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800100" lvl="1" indent="-342900">
                  <a:buClr>
                    <a:srgbClr val="3333B2"/>
                  </a:buClr>
                  <a:buFont typeface="+mj-lt"/>
                  <a:buAutoNum type="arabicPeriod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are communalities stable?</a:t>
                </a:r>
              </a:p>
              <a:p>
                <a:pPr marL="1257300" lvl="2" indent="-34290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no: recalculate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1" i="1" dirty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CA" b="1" i="1" dirty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𝑹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𝑎𝑑𝑗</m:t>
                        </m:r>
                      </m:sub>
                    </m:sSub>
                  </m:oMath>
                </a14:m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257300" lvl="2" indent="-34290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yes: stop</a:t>
                </a: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00" y="1444569"/>
                <a:ext cx="5747914" cy="4074577"/>
              </a:xfrm>
              <a:prstGeom prst="rect">
                <a:avLst/>
              </a:prstGeom>
              <a:blipFill>
                <a:blip r:embed="rId4"/>
                <a:stretch>
                  <a:fillRect l="-742" t="-749" b="-14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9242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81650">
        <p:fade/>
      </p:transition>
    </mc:Choice>
    <mc:Fallback xmlns="">
      <p:transition spd="med" advClick="0" advTm="1816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4AF403-4F86-4AA5-BCBD-381E9873AB50}"/>
              </a:ext>
            </a:extLst>
          </p:cNvPr>
          <p:cNvSpPr/>
          <p:nvPr/>
        </p:nvSpPr>
        <p:spPr>
          <a:xfrm>
            <a:off x="0" y="1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Factor Analysis (FA): rotation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62740" y="1259930"/>
            <a:ext cx="655680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 want to improve interpretability: each factor has high loadings on only a few variables, and near zero for all others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orthogonal: factors remain uncorrelated (e.g. </a:t>
            </a:r>
            <a:r>
              <a:rPr lang="en-CA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varimax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742950" lvl="1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oblique : factors may correlate (e.g. </a:t>
            </a:r>
            <a:r>
              <a:rPr lang="en-CA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promax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CA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oblimin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742950" lvl="1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we perform an oblique rotation, it is no longer obvious how to interpret factors: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structure loading</a:t>
            </a:r>
          </a:p>
          <a:p>
            <a:pPr marL="742950" lvl="1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pattern loading</a:t>
            </a:r>
          </a:p>
        </p:txBody>
      </p:sp>
      <p:pic>
        <p:nvPicPr>
          <p:cNvPr id="17410" name="Picture 2" descr="Image result for factor analysis rotati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943" y="791309"/>
            <a:ext cx="3806960" cy="281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125" y="4343399"/>
            <a:ext cx="3446778" cy="20855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835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81650">
        <p:fade/>
      </p:transition>
    </mc:Choice>
    <mc:Fallback xmlns="">
      <p:transition spd="med" advClick="0" advTm="1816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4AF403-4F86-4AA5-BCBD-381E9873AB50}"/>
              </a:ext>
            </a:extLst>
          </p:cNvPr>
          <p:cNvSpPr/>
          <p:nvPr/>
        </p:nvSpPr>
        <p:spPr>
          <a:xfrm>
            <a:off x="0" y="1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Independent Components Analysis (ICA)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51709" y="1364628"/>
            <a:ext cx="5857729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Blind source separation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Assumption: there exist a finite number of sources (independent components) that are mixed to produce observed neural activity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Solution: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Any linear mixture of independent variables (e.g. voxels) will be more Gaussian than the original variables</a:t>
            </a:r>
          </a:p>
          <a:p>
            <a:pPr marL="742950" lvl="1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 new axes with maximally non-Gaussian projections</a:t>
            </a:r>
          </a:p>
          <a:p>
            <a:pPr marL="742950" lvl="1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Many algorithms + objective functions 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678" y="729187"/>
            <a:ext cx="5443172" cy="18826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090" y="3072074"/>
            <a:ext cx="4418347" cy="3301832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6601925"/>
            <a:ext cx="28248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Ylipaavalniemi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&amp;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Vigario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(2008)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NeuroImage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656002" y="6604084"/>
            <a:ext cx="14959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image: Gael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Varoqaux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463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81650">
        <p:fade/>
      </p:transition>
    </mc:Choice>
    <mc:Fallback xmlns="">
      <p:transition spd="med" advClick="0" advTm="1816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4AF403-4F86-4AA5-BCBD-381E9873AB50}"/>
              </a:ext>
            </a:extLst>
          </p:cNvPr>
          <p:cNvSpPr/>
          <p:nvPr/>
        </p:nvSpPr>
        <p:spPr>
          <a:xfrm>
            <a:off x="0" y="1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ICA in practice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5834" y="3878371"/>
            <a:ext cx="558016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Considerations: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 selection</a:t>
            </a:r>
          </a:p>
          <a:p>
            <a:pPr marL="742950" lvl="1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Starting point</a:t>
            </a:r>
          </a:p>
          <a:p>
            <a:pPr marL="742950" lvl="1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Whitening</a:t>
            </a:r>
          </a:p>
          <a:p>
            <a:pPr marL="742950" lvl="1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Algorithm</a:t>
            </a:r>
          </a:p>
          <a:p>
            <a:pPr marL="742950" lvl="1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Subject- vs group-level</a:t>
            </a:r>
          </a:p>
          <a:p>
            <a:pPr marL="742950" lvl="1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Spatial vs temporal independence</a:t>
            </a:r>
          </a:p>
          <a:p>
            <a:pPr marL="742950" lvl="1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Used for both preprocessing and for discovery</a:t>
            </a:r>
          </a:p>
          <a:p>
            <a:pPr>
              <a:buClr>
                <a:srgbClr val="3333B2"/>
              </a:buClr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482" name="Picture 2" descr="https://upload.wikimedia.org/wikipedia/commons/b/b8/Independent_component_analysis_in_EEGLA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68" y="1056048"/>
            <a:ext cx="3399989" cy="255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399" y="887045"/>
            <a:ext cx="3885639" cy="2991326"/>
          </a:xfrm>
          <a:prstGeom prst="rect">
            <a:avLst/>
          </a:prstGeom>
        </p:spPr>
      </p:pic>
      <p:pic>
        <p:nvPicPr>
          <p:cNvPr id="20484" name="Picture 4" descr="Related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590" y="1177832"/>
            <a:ext cx="2688478" cy="240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Image result for smith 2009 resting stat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154" y="4187723"/>
            <a:ext cx="4512352" cy="242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808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81650">
        <p:fade/>
      </p:transition>
    </mc:Choice>
    <mc:Fallback xmlns="">
      <p:transition spd="med" advClick="0" advTm="1816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4AF403-4F86-4AA5-BCBD-381E9873AB50}"/>
              </a:ext>
            </a:extLst>
          </p:cNvPr>
          <p:cNvSpPr/>
          <p:nvPr/>
        </p:nvSpPr>
        <p:spPr>
          <a:xfrm>
            <a:off x="0" y="1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ICA: subject- vs group-level</a:t>
            </a:r>
          </a:p>
        </p:txBody>
      </p:sp>
      <p:pic>
        <p:nvPicPr>
          <p:cNvPr id="21506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64" y="1416423"/>
            <a:ext cx="4403495" cy="495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683" y="2761129"/>
            <a:ext cx="5322588" cy="19632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079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81650">
        <p:fade/>
      </p:transition>
    </mc:Choice>
    <mc:Fallback xmlns="">
      <p:transition spd="med" advClick="0" advTm="18165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"/>
          <a:stretch/>
        </p:blipFill>
        <p:spPr bwMode="auto">
          <a:xfrm>
            <a:off x="4958308" y="2025650"/>
            <a:ext cx="2029506" cy="263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TextBox 7"/>
          <p:cNvSpPr txBox="1">
            <a:spLocks noChangeArrowheads="1"/>
          </p:cNvSpPr>
          <p:nvPr/>
        </p:nvSpPr>
        <p:spPr bwMode="auto">
          <a:xfrm>
            <a:off x="8154988" y="4468813"/>
            <a:ext cx="18589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3333B2"/>
              </a:buClr>
              <a:buFontTx/>
              <a:buNone/>
            </a:pPr>
            <a:r>
              <a:rPr lang="en-CA" altLang="en-US" sz="2400">
                <a:latin typeface="Tahoma" panose="020B0604030504040204" pitchFamily="34" charset="0"/>
                <a:cs typeface="Tahoma" panose="020B0604030504040204" pitchFamily="34" charset="0"/>
              </a:rPr>
              <a:t>connectome</a:t>
            </a:r>
          </a:p>
        </p:txBody>
      </p:sp>
      <p:pic>
        <p:nvPicPr>
          <p:cNvPr id="15363" name="Picture 9" descr="Andreas Horn Max-Planck-Institute for Human Development, Berli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954" y="2046288"/>
            <a:ext cx="2114550" cy="261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122865" y="1685925"/>
            <a:ext cx="2039937" cy="71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pic>
        <p:nvPicPr>
          <p:cNvPr id="3076" name="Picture 4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189" y="70850"/>
            <a:ext cx="3176825" cy="219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lated imag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851" y="4798544"/>
            <a:ext cx="2487137" cy="186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social network black background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11"/>
          <a:stretch/>
        </p:blipFill>
        <p:spPr bwMode="auto">
          <a:xfrm>
            <a:off x="9052949" y="1979096"/>
            <a:ext cx="2972489" cy="274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538" y="2046288"/>
            <a:ext cx="2024062" cy="265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" name="Picture 10" descr="Related image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9" r="17502"/>
          <a:stretch/>
        </p:blipFill>
        <p:spPr bwMode="auto">
          <a:xfrm>
            <a:off x="7023443" y="70850"/>
            <a:ext cx="2634566" cy="207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Related imag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316" y="4604442"/>
            <a:ext cx="3132892" cy="215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77" y="2283884"/>
            <a:ext cx="2824124" cy="232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3809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21602">
        <p:fade/>
      </p:transition>
    </mc:Choice>
    <mc:Fallback xmlns="">
      <p:transition spd="med" advClick="0" advTm="2216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4AF403-4F86-4AA5-BCBD-381E9873AB50}"/>
              </a:ext>
            </a:extLst>
          </p:cNvPr>
          <p:cNvSpPr/>
          <p:nvPr/>
        </p:nvSpPr>
        <p:spPr>
          <a:xfrm>
            <a:off x="0" y="1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Diffusion embedding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689" y="965796"/>
            <a:ext cx="8121284" cy="31848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5834" y="4604512"/>
            <a:ext cx="558016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3333B2"/>
              </a:buClr>
              <a:buFont typeface="+mj-lt"/>
              <a:buAutoNum type="arabicPeriod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Convert correlation matrix to a transition probability matrix</a:t>
            </a:r>
          </a:p>
          <a:p>
            <a:pPr marL="342900" indent="-342900">
              <a:buClr>
                <a:srgbClr val="3333B2"/>
              </a:buClr>
              <a:buFont typeface="+mj-lt"/>
              <a:buAutoNum type="arabicPeriod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Clr>
                <a:srgbClr val="3333B2"/>
              </a:buClr>
              <a:buFont typeface="+mj-lt"/>
              <a:buAutoNum type="arabicPeriod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 diffusion operator (Laplacian):</a:t>
            </a:r>
          </a:p>
          <a:p>
            <a:pPr marL="342900" indent="-342900">
              <a:buClr>
                <a:srgbClr val="3333B2"/>
              </a:buClr>
              <a:buFont typeface="+mj-lt"/>
              <a:buAutoNum type="arabicPeriod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Clr>
                <a:srgbClr val="3333B2"/>
              </a:buClr>
              <a:buFont typeface="+mj-lt"/>
              <a:buAutoNum type="arabicPeriod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 eigenvectors and eigenvalues of Laplacian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0" y="4604512"/>
            <a:ext cx="511400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resulting components reflect dominant modes of diffusion</a:t>
            </a:r>
          </a:p>
          <a:p>
            <a:pPr marL="342900" indent="-34290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Points (e.g. voxels) are grouped by how close or accessible they are to each other by a random walker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234413" y="6601925"/>
            <a:ext cx="19575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Margulies et al. (2016) PNAS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738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81650">
        <p:fade/>
      </p:transition>
    </mc:Choice>
    <mc:Fallback xmlns="">
      <p:transition spd="med" advClick="0" advTm="1816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4AF403-4F86-4AA5-BCBD-381E9873AB50}"/>
              </a:ext>
            </a:extLst>
          </p:cNvPr>
          <p:cNvSpPr/>
          <p:nvPr/>
        </p:nvSpPr>
        <p:spPr>
          <a:xfrm>
            <a:off x="0" y="1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t-SNE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096000" y="870591"/>
                <a:ext cx="5580166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t-distributed stochastic neighbour embedding: </a:t>
                </a:r>
                <a:r>
                  <a:rPr lang="en-CA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visualizing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data in 2 or 3 dimensions</a:t>
                </a:r>
              </a:p>
              <a:p>
                <a:pPr marL="342900" indent="-34290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342900" indent="-34290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Input: data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𝑋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and perplexity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σ</m:t>
                    </m:r>
                  </m:oMath>
                </a14:m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342900" indent="-34290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342900" indent="-342900">
                  <a:buClr>
                    <a:srgbClr val="3333B2"/>
                  </a:buClr>
                  <a:buFont typeface="+mj-lt"/>
                  <a:buAutoNum type="arabicPeriod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Estimate high-dimensional distance P</a:t>
                </a:r>
              </a:p>
              <a:p>
                <a:pPr marL="342900" indent="-342900">
                  <a:buClr>
                    <a:srgbClr val="3333B2"/>
                  </a:buClr>
                  <a:buFont typeface="+mj-lt"/>
                  <a:buAutoNum type="arabicPeriod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Estimate low-dimensional distance Q</a:t>
                </a:r>
              </a:p>
              <a:p>
                <a:pPr marL="342900" indent="-342900">
                  <a:buClr>
                    <a:srgbClr val="3333B2"/>
                  </a:buClr>
                  <a:buFont typeface="+mj-lt"/>
                  <a:buAutoNum type="arabicPeriod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Estimate distance between distances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870591"/>
                <a:ext cx="5580166" cy="2308324"/>
              </a:xfrm>
              <a:prstGeom prst="rect">
                <a:avLst/>
              </a:prstGeom>
              <a:blipFill>
                <a:blip r:embed="rId4"/>
                <a:stretch>
                  <a:fillRect l="-874" t="-1587" b="-343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996895" y="6601925"/>
            <a:ext cx="31951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van der Maaten &amp; Hinton (2008) J Mach Learn Res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677" y="3682208"/>
            <a:ext cx="3729769" cy="25881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12" y="933393"/>
            <a:ext cx="5190043" cy="53369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4070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81650">
        <p:fade/>
      </p:transition>
    </mc:Choice>
    <mc:Fallback xmlns="">
      <p:transition spd="med" advClick="0" advTm="1816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4AF403-4F86-4AA5-BCBD-381E9873AB50}"/>
              </a:ext>
            </a:extLst>
          </p:cNvPr>
          <p:cNvSpPr/>
          <p:nvPr/>
        </p:nvSpPr>
        <p:spPr>
          <a:xfrm>
            <a:off x="0" y="1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Autoencoders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9432" y="1666177"/>
            <a:ext cx="497643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Idea: input and output layers have the same number of nodes (i.e. equal to the number of variables), but hidden layers with 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fewer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nodes</a:t>
            </a:r>
          </a:p>
          <a:p>
            <a:pPr marL="342900" indent="-34290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neural network has to efficiently encode and then reconstruct the input</a:t>
            </a:r>
          </a:p>
          <a:p>
            <a:pPr marL="342900" indent="-34290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Typically feedforward, non-recurrent</a:t>
            </a:r>
          </a:p>
          <a:p>
            <a:pPr marL="342900" indent="-34290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activations are linear, </a:t>
            </a:r>
            <a:r>
              <a:rPr lang="en-CA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autoencoders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will approximate SVD (</a:t>
            </a:r>
            <a:r>
              <a:rPr lang="en-CA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Bourlard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&amp; Kemp, 1988)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468" y="1754643"/>
            <a:ext cx="5200853" cy="3239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957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81650">
        <p:fade/>
      </p:transition>
    </mc:Choice>
    <mc:Fallback xmlns="">
      <p:transition spd="med" advClick="0" advTm="1816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4AF403-4F86-4AA5-BCBD-381E9873AB50}"/>
              </a:ext>
            </a:extLst>
          </p:cNvPr>
          <p:cNvSpPr/>
          <p:nvPr/>
        </p:nvSpPr>
        <p:spPr>
          <a:xfrm>
            <a:off x="0" y="1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Limitations and Considerations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659432" y="1666177"/>
            <a:ext cx="497643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Overfitting</a:t>
            </a:r>
          </a:p>
          <a:p>
            <a:pPr marL="342900" indent="-34290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Linear or nonlinear?</a:t>
            </a:r>
          </a:p>
          <a:p>
            <a:pPr marL="342900" indent="-34290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Identifiable?</a:t>
            </a:r>
          </a:p>
          <a:p>
            <a:pPr marL="342900" indent="-34290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Unique partitioning of variance</a:t>
            </a:r>
          </a:p>
          <a:p>
            <a:pPr marL="342900" indent="-34290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Inference on individual variables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359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81650">
        <p:fade/>
      </p:transition>
    </mc:Choice>
    <mc:Fallback xmlns="">
      <p:transition spd="med" advClick="0" advTm="1816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Demo: PPMI</a:t>
            </a:r>
          </a:p>
        </p:txBody>
      </p:sp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286634" y="1515983"/>
            <a:ext cx="455874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Parkinson’s Progression Markers Initiative (</a:t>
            </a:r>
            <a:r>
              <a:rPr lang="en-CA" dirty="0">
                <a:hlinkClick r:id="rId3"/>
              </a:rPr>
              <a:t>http://www.ppmi-info.org</a:t>
            </a:r>
            <a:r>
              <a:rPr lang="en-CA" dirty="0"/>
              <a:t>)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Deep phenotyping in patients with Parkinson’s disease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 = 232 </a:t>
            </a:r>
            <a:r>
              <a:rPr lang="en-CA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 novo 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patients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 = 31 clinical, demographic and physiological variables</a:t>
            </a:r>
          </a:p>
          <a:p>
            <a:pPr>
              <a:buClr>
                <a:srgbClr val="3333B2"/>
              </a:buClr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Question: can we feasibly reduce this 31-dimensional dataset? Can we find dominant latent patterns?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4204" t="9768" r="25199" b="8241"/>
          <a:stretch/>
        </p:blipFill>
        <p:spPr>
          <a:xfrm>
            <a:off x="5755071" y="775948"/>
            <a:ext cx="6141007" cy="559755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6601925"/>
            <a:ext cx="22429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Marek et al. (2011) Prog Neurobiol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35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Towards multivariate analysis</a:t>
            </a:r>
          </a:p>
        </p:txBody>
      </p:sp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6601925"/>
            <a:ext cx="27077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Misic &amp;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Sporns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(2016)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Opin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Neurobiol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96EE7A-5E52-4FC3-95DE-FAFF31E5A4EE}"/>
              </a:ext>
            </a:extLst>
          </p:cNvPr>
          <p:cNvSpPr txBox="1"/>
          <p:nvPr/>
        </p:nvSpPr>
        <p:spPr>
          <a:xfrm>
            <a:off x="597228" y="1262274"/>
            <a:ext cx="402351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activation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mapping individual elements to individual external variables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connectivity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mapping individual structural or functional connections to individual external variables 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networks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mapping network attributes to individual external variables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multivariate systems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mapping patterns of elements or connections to patterns of external variables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871" y="1094783"/>
            <a:ext cx="6488903" cy="5014153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4885422"/>
              </p:ext>
            </p:extLst>
          </p:nvPr>
        </p:nvGraphicFramePr>
        <p:xfrm>
          <a:off x="4960774" y="965436"/>
          <a:ext cx="685800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5" name="Acrobat Document" r:id="rId5" imgW="6857865" imgH="5143500" progId="Acrobat.Document.DC">
                  <p:embed/>
                </p:oleObj>
              </mc:Choice>
              <mc:Fallback>
                <p:oleObj name="Acrobat Document" r:id="rId5" imgW="6857865" imgH="5143500" progId="Acrobat.Document.DC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60774" y="965436"/>
                        <a:ext cx="6858000" cy="514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33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4AF403-4F86-4AA5-BCBD-381E9873AB50}"/>
              </a:ext>
            </a:extLst>
          </p:cNvPr>
          <p:cNvSpPr/>
          <p:nvPr/>
        </p:nvSpPr>
        <p:spPr>
          <a:xfrm>
            <a:off x="0" y="1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Integrating scales and modalities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" t="51977"/>
          <a:stretch/>
        </p:blipFill>
        <p:spPr>
          <a:xfrm>
            <a:off x="1781174" y="1096072"/>
            <a:ext cx="9829802" cy="10343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79918" y="1091242"/>
            <a:ext cx="9331058" cy="10343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 rot="16200000">
            <a:off x="796261" y="1462157"/>
            <a:ext cx="1464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observations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1588365" y="730033"/>
            <a:ext cx="1081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variables</a:t>
            </a:r>
            <a:endParaRPr lang="en-CA" dirty="0"/>
          </a:p>
        </p:txBody>
      </p:sp>
      <p:grpSp>
        <p:nvGrpSpPr>
          <p:cNvPr id="9" name="Group 8"/>
          <p:cNvGrpSpPr/>
          <p:nvPr/>
        </p:nvGrpSpPr>
        <p:grpSpPr>
          <a:xfrm>
            <a:off x="5597102" y="2247176"/>
            <a:ext cx="6082296" cy="1648913"/>
            <a:chOff x="5597102" y="2247176"/>
            <a:chExt cx="6082296" cy="164891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 b="51770"/>
            <a:stretch/>
          </p:blipFill>
          <p:spPr>
            <a:xfrm>
              <a:off x="6769260" y="2645083"/>
              <a:ext cx="4910138" cy="1038817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5597102" y="2916631"/>
              <a:ext cx="3529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+</a:t>
              </a:r>
              <a:endParaRPr lang="en-CA" dirty="0"/>
            </a:p>
          </p:txBody>
        </p:sp>
        <p:sp>
          <p:nvSpPr>
            <p:cNvPr id="12" name="Rectangle 11"/>
            <p:cNvSpPr/>
            <p:nvPr/>
          </p:nvSpPr>
          <p:spPr>
            <a:xfrm rot="16200000">
              <a:off x="5845099" y="2979300"/>
              <a:ext cx="14642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observations</a:t>
              </a:r>
              <a:endParaRPr lang="en-CA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37203" y="2247176"/>
              <a:ext cx="10811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variables</a:t>
              </a:r>
              <a:endParaRPr lang="en-CA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196EE7A-5E52-4FC3-95DE-FAFF31E5A4EE}"/>
              </a:ext>
            </a:extLst>
          </p:cNvPr>
          <p:cNvSpPr txBox="1"/>
          <p:nvPr/>
        </p:nvSpPr>
        <p:spPr>
          <a:xfrm>
            <a:off x="3486105" y="4958839"/>
            <a:ext cx="58129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to deal with 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more variables than observations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 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to operationalize the 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network property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  <a:p>
            <a:pPr>
              <a:buClr>
                <a:srgbClr val="3333B2"/>
              </a:buClr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to relate 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multiple data sets 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each other?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047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81650">
        <p:fade/>
      </p:transition>
    </mc:Choice>
    <mc:Fallback xmlns="">
      <p:transition spd="med" advClick="0" advTm="1816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Lecture plan</a:t>
            </a:r>
          </a:p>
        </p:txBody>
      </p:sp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96EE7A-5E52-4FC3-95DE-FAFF31E5A4EE}"/>
              </a:ext>
            </a:extLst>
          </p:cNvPr>
          <p:cNvSpPr txBox="1"/>
          <p:nvPr/>
        </p:nvSpPr>
        <p:spPr>
          <a:xfrm>
            <a:off x="2471869" y="2309198"/>
            <a:ext cx="74838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Goal #1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why dimensionality reduction?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linear: 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PCA, FA, ICA, MDS</a:t>
            </a:r>
            <a:endParaRPr lang="en-CA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nonlinear: 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kernel PCA, LLE, diffusion maps, t-SNE, </a:t>
            </a:r>
            <a:r>
              <a:rPr lang="en-CA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autoencoders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Goal #2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how is similarity expressed?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Goal #3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is there an underlying generative model?</a:t>
            </a:r>
            <a:endParaRPr lang="en-CA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Goal #4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statistical inference and reliability (and lack thereof)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Goal #5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examples + demo</a:t>
            </a:r>
          </a:p>
          <a:p>
            <a:pPr>
              <a:buClr>
                <a:srgbClr val="3333B2"/>
              </a:buClr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3333B2"/>
              </a:buClr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37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Principal component analysis (PCA)</a:t>
            </a:r>
          </a:p>
        </p:txBody>
      </p:sp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6601925"/>
            <a:ext cx="2125903" cy="2539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Hotelling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(1933) J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Educ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Psychol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96EE7A-5E52-4FC3-95DE-FAFF31E5A4EE}"/>
              </a:ext>
            </a:extLst>
          </p:cNvPr>
          <p:cNvSpPr txBox="1"/>
          <p:nvPr/>
        </p:nvSpPr>
        <p:spPr>
          <a:xfrm>
            <a:off x="605746" y="1372427"/>
            <a:ext cx="431148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original variables </a:t>
            </a: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  <a:r>
              <a:rPr lang="en-CA" b="1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  <a:r>
              <a:rPr lang="en-CA" b="1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are correlated but neither captures the dominant pattern of variance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want a new variables </a:t>
            </a: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</a:t>
            </a:r>
            <a:r>
              <a:rPr lang="en-CA" b="1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</a:t>
            </a:r>
            <a:r>
              <a:rPr lang="en-CA" b="1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that (a) capture as much variance</a:t>
            </a:r>
            <a:b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(b) are mutually uncorrelated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need to find a rotation </a:t>
            </a: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 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re-align the original axes (variables)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 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chosen to maximize the variance of the new variables </a:t>
            </a: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 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4917232" y="690617"/>
          <a:ext cx="6972300" cy="586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5" name="Acrobat Document" r:id="rId4" imgW="6972131" imgH="5867370" progId="Acrobat.Document.DC">
                  <p:embed/>
                </p:oleObj>
              </mc:Choice>
              <mc:Fallback>
                <p:oleObj name="Acrobat Document" r:id="rId4" imgW="6972131" imgH="5867370" progId="Acrobat.Document.DC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17232" y="690617"/>
                        <a:ext cx="6972300" cy="586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4917232" y="690617"/>
          <a:ext cx="6972300" cy="586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6" name="Acrobat Document" r:id="rId6" imgW="6972131" imgH="5867370" progId="Acrobat.Document.DC">
                  <p:embed/>
                </p:oleObj>
              </mc:Choice>
              <mc:Fallback>
                <p:oleObj name="Acrobat Document" r:id="rId6" imgW="6972131" imgH="5867370" progId="Acrobat.Document.DC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17232" y="690617"/>
                        <a:ext cx="6972300" cy="586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917232" y="690617"/>
          <a:ext cx="6972300" cy="586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7" name="Acrobat Document" r:id="rId8" imgW="6972131" imgH="5867370" progId="Acrobat.Document.DC">
                  <p:embed/>
                </p:oleObj>
              </mc:Choice>
              <mc:Fallback>
                <p:oleObj name="Acrobat Document" r:id="rId8" imgW="6972131" imgH="5867370" progId="Acrobat.Document.DC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17232" y="690617"/>
                        <a:ext cx="6972300" cy="586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4917232" y="690617"/>
          <a:ext cx="6972300" cy="586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8" name="Acrobat Document" r:id="rId10" imgW="6972131" imgH="5867370" progId="Acrobat.Document.DC">
                  <p:embed/>
                </p:oleObj>
              </mc:Choice>
              <mc:Fallback>
                <p:oleObj name="Acrobat Document" r:id="rId10" imgW="6972131" imgH="5867370" progId="Acrobat.Document.DC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917232" y="690617"/>
                        <a:ext cx="6972300" cy="586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4917232" y="690617"/>
          <a:ext cx="6972300" cy="586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9" name="Acrobat Document" r:id="rId12" imgW="6972131" imgH="5867370" progId="Acrobat.Document.DC">
                  <p:embed/>
                </p:oleObj>
              </mc:Choice>
              <mc:Fallback>
                <p:oleObj name="Acrobat Document" r:id="rId12" imgW="6972131" imgH="5867370" progId="Acrobat.Document.DC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917232" y="690617"/>
                        <a:ext cx="6972300" cy="586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603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Maximzing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variance</a:t>
            </a:r>
          </a:p>
        </p:txBody>
      </p:sp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6601925"/>
            <a:ext cx="2125903" cy="2539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Hotelling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(1933) J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Educ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Psychol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196EE7A-5E52-4FC3-95DE-FAFF31E5A4EE}"/>
                  </a:ext>
                </a:extLst>
              </p:cNvPr>
              <p:cNvSpPr txBox="1"/>
              <p:nvPr/>
            </p:nvSpPr>
            <p:spPr>
              <a:xfrm>
                <a:off x="260513" y="775948"/>
                <a:ext cx="5813716" cy="5716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want to find a new variable </a:t>
                </a:r>
                <a14:m>
                  <m:oMath xmlns:m="http://schemas.openxmlformats.org/officeDocument/2006/math"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𝐳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𝐗𝐮</m:t>
                    </m:r>
                  </m:oMath>
                </a14:m>
                <a:endParaRPr lang="en-CA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CA" b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𝐮</m:t>
                    </m:r>
                  </m:oMath>
                </a14:m>
                <a: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to maximize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𝑣𝑎𝑟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(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𝐳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)</m:t>
                    </m:r>
                  </m:oMath>
                </a14:m>
                <a: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b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</a:br>
                <a:b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</a:b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under the constraint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𝐮</m:t>
                        </m:r>
                      </m:e>
                      <m: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𝐮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𝟏</m:t>
                    </m:r>
                  </m:oMath>
                </a14:m>
                <a:endParaRPr lang="en-CA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𝑣𝑎𝑟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𝒛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f>
                      <m:fPr>
                        <m:ctrlP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</m:t>
                        </m:r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𝑛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−1</m:t>
                        </m:r>
                      </m:den>
                    </m:f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𝐮</m:t>
                        </m:r>
                      </m:e>
                      <m: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𝐗</m:t>
                        </m:r>
                      </m:e>
                      <m: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𝐗𝐮</m:t>
                    </m:r>
                    <m:r>
                      <a:rPr lang="en-CA" b="0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𝐮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′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𝐑𝐮</m:t>
                    </m:r>
                  </m:oMath>
                </a14:m>
                <a: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b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</a:br>
                <a:b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</a:b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CA" b="1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𝐑</m:t>
                    </m:r>
                    <m:r>
                      <a:rPr lang="en-CA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f>
                      <m:fPr>
                        <m:ctrlP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fPr>
                      <m:num>
                        <m: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</m:t>
                        </m:r>
                      </m:num>
                      <m:den>
                        <m: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𝑛</m:t>
                        </m:r>
                        <m: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−1</m:t>
                        </m:r>
                      </m:den>
                    </m:f>
                    <m:sSup>
                      <m:sSupPr>
                        <m:ctrlPr>
                          <a:rPr lang="en-CA" b="1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𝐗</m:t>
                        </m:r>
                      </m:e>
                      <m:sup>
                        <m:r>
                          <a:rPr lang="en-CA" b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r>
                      <a:rPr lang="en-CA" b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𝐗</m:t>
                    </m:r>
                    <m:r>
                      <a:rPr lang="en-CA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endParaRPr lang="en-CA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define </a:t>
                </a:r>
                <a:r>
                  <a:rPr lang="en-CA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Lagrangian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𝐿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𝐮</m:t>
                        </m:r>
                      </m:e>
                      <m: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𝐑𝐮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−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𝜆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(</m:t>
                    </m:r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𝐮</m:t>
                        </m:r>
                      </m:e>
                      <m: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𝐮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−1)</m:t>
                    </m:r>
                  </m:oMath>
                </a14:m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find maximum</a:t>
                </a:r>
                <a:r>
                  <a:rPr lang="en-CA" dirty="0">
                    <a:ea typeface="Tahoma" panose="020B0604030504040204" pitchFamily="34" charset="0"/>
                    <a:cs typeface="Tahoma" panose="020B0604030504040204" pitchFamily="34" charset="0"/>
                  </a:rPr>
                  <a:t>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fPr>
                      <m:num>
                        <m:r>
                          <a:rPr lang="en-CA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𝜕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𝐿</m:t>
                        </m:r>
                      </m:num>
                      <m:den>
                        <m:r>
                          <a:rPr lang="en-CA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𝜕</m:t>
                        </m:r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𝐮</m:t>
                        </m:r>
                      </m:den>
                    </m:f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=2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𝐑𝐮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−2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𝐮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𝜆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=0</m:t>
                    </m:r>
                  </m:oMath>
                </a14:m>
                <a:b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</a:br>
                <a:b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</a:br>
                <a14:m>
                  <m:oMath xmlns:m="http://schemas.openxmlformats.org/officeDocument/2006/math"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𝐑𝐮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𝜆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𝐮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        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𝐑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−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𝜆</m:t>
                        </m:r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𝐈</m:t>
                        </m:r>
                      </m:e>
                    </m:d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𝐮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=0</m:t>
                    </m:r>
                  </m:oMath>
                </a14:m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𝜆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 </m:t>
                    </m:r>
                  </m:oMath>
                </a14:m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eigenvalue, </a:t>
                </a:r>
                <a14:m>
                  <m:oMath xmlns:m="http://schemas.openxmlformats.org/officeDocument/2006/math"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𝐮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 </m:t>
                    </m:r>
                  </m:oMath>
                </a14:m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eigenvector</a:t>
                </a: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𝑣𝑎𝑟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𝐳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𝐮</m:t>
                        </m:r>
                      </m:e>
                      <m: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𝐑𝐮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𝐮</m:t>
                        </m:r>
                      </m:e>
                      <m: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𝐮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𝜆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𝜆</m:t>
                    </m:r>
                  </m:oMath>
                </a14:m>
                <a:endParaRPr lang="en-CA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196EE7A-5E52-4FC3-95DE-FAFF31E5A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13" y="775948"/>
                <a:ext cx="5813716" cy="5716758"/>
              </a:xfrm>
              <a:prstGeom prst="rect">
                <a:avLst/>
              </a:prstGeom>
              <a:blipFill>
                <a:blip r:embed="rId4"/>
                <a:stretch>
                  <a:fillRect l="-735" t="-533" b="-5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6642165" y="1260460"/>
          <a:ext cx="4181346" cy="40603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" name="Acrobat Document" r:id="rId5" imgW="2962008" imgH="2876310" progId="Acrobat.Document.DC">
                  <p:embed/>
                </p:oleObj>
              </mc:Choice>
              <mc:Fallback>
                <p:oleObj name="Acrobat Document" r:id="rId5" imgW="2962008" imgH="2876310" progId="Acrobat.Document.DC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42165" y="1260460"/>
                        <a:ext cx="4181346" cy="40603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563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Singular value decomposition (SVD)</a:t>
            </a:r>
          </a:p>
        </p:txBody>
      </p:sp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6601925"/>
            <a:ext cx="24416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Eckart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&amp; Young (1936)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Psychometrika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196EE7A-5E52-4FC3-95DE-FAFF31E5A4EE}"/>
                  </a:ext>
                </a:extLst>
              </p:cNvPr>
              <p:cNvSpPr txBox="1"/>
              <p:nvPr/>
            </p:nvSpPr>
            <p:spPr>
              <a:xfrm>
                <a:off x="347310" y="1201203"/>
                <a:ext cx="4756318" cy="4801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how can we factorize a data matrix?</a:t>
                </a: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742950" lvl="1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𝑆𝑉𝐷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𝐗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𝐔𝐒𝐕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′</m:t>
                    </m:r>
                  </m:oMath>
                </a14:m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this is a generalization of the spectral decomposition:</a:t>
                </a: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742950" lvl="1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𝐸𝐼𝐺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b="1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𝐗</m:t>
                            </m:r>
                          </m:e>
                          <m:sup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′</m:t>
                            </m:r>
                          </m:sup>
                        </m:s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𝐗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𝐔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𝚲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𝐔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′</m:t>
                    </m:r>
                  </m:oMath>
                </a14:m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742950" lvl="1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𝐸𝐼𝐺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𝐗</m:t>
                        </m:r>
                        <m:sSup>
                          <m:sSupPr>
                            <m:ctrlPr>
                              <a:rPr lang="en-CA" b="1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𝐗</m:t>
                            </m:r>
                          </m:e>
                          <m:sup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𝐕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𝚲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𝐕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′</m:t>
                    </m:r>
                  </m:oMath>
                </a14:m>
                <a:endParaRPr lang="en-CA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742950" lvl="1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U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and </a:t>
                </a:r>
                <a: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V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are orthonormal </a:t>
                </a:r>
                <a:r>
                  <a:rPr lang="en-CA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singular vectors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; represent how you should weigh the original variables in </a:t>
                </a:r>
                <a: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X</a:t>
                </a: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 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is a diagonal matrix of </a:t>
                </a:r>
                <a:r>
                  <a:rPr lang="en-CA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singular values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; represent how strongly paired the </a:t>
                </a:r>
                <a: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U 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and </a:t>
                </a:r>
                <a: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V 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are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196EE7A-5E52-4FC3-95DE-FAFF31E5A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10" y="1201203"/>
                <a:ext cx="4756318" cy="4801314"/>
              </a:xfrm>
              <a:prstGeom prst="rect">
                <a:avLst/>
              </a:prstGeom>
              <a:blipFill>
                <a:blip r:embed="rId3"/>
                <a:stretch>
                  <a:fillRect l="-897" t="-635" r="-2179" b="-10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926" y="1800717"/>
            <a:ext cx="6482286" cy="360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1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Singular value decomposition (SVD)</a:t>
            </a:r>
          </a:p>
        </p:txBody>
      </p:sp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6601925"/>
            <a:ext cx="24416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Eckart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&amp; Young (1936)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Psychometrika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196EE7A-5E52-4FC3-95DE-FAFF31E5A4EE}"/>
                  </a:ext>
                </a:extLst>
              </p:cNvPr>
              <p:cNvSpPr txBox="1"/>
              <p:nvPr/>
            </p:nvSpPr>
            <p:spPr>
              <a:xfrm>
                <a:off x="335158" y="1339702"/>
                <a:ext cx="526321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𝑆𝑉𝐷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𝐗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𝐔𝐒𝐕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′</m:t>
                    </m:r>
                  </m:oMath>
                </a14:m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</a:p>
              <a:p>
                <a:pPr>
                  <a:buClr>
                    <a:srgbClr val="3333B2"/>
                  </a:buClr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742950" lvl="1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𝐸𝐼𝐺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b="1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𝐗</m:t>
                            </m:r>
                          </m:e>
                          <m:sup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′</m:t>
                            </m:r>
                          </m:sup>
                        </m:s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𝐗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𝐔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𝚲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𝐔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′</m:t>
                    </m:r>
                  </m:oMath>
                </a14:m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742950" lvl="1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𝐸𝐼𝐺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𝐗</m:t>
                        </m:r>
                        <m:sSup>
                          <m:sSupPr>
                            <m:ctrlPr>
                              <a:rPr lang="en-CA" b="1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𝐗</m:t>
                            </m:r>
                          </m:e>
                          <m:sup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𝐕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𝚲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𝐕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′</m:t>
                    </m:r>
                  </m:oMath>
                </a14:m>
                <a:endParaRPr lang="en-CA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742950" lvl="1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𝐗</m:t>
                        </m:r>
                      </m:e>
                      <m: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𝐗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d>
                      <m:d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𝐕</m:t>
                        </m:r>
                        <m:sSup>
                          <m:sSupPr>
                            <m:ctrlPr>
                              <a:rPr lang="en-CA" b="1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𝐒</m:t>
                            </m:r>
                          </m:e>
                          <m:sup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′</m:t>
                            </m:r>
                          </m:sup>
                        </m:s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𝐔</m:t>
                        </m:r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e>
                    </m:d>
                    <m:d>
                      <m:d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𝐔𝐒</m:t>
                        </m:r>
                        <m:sSup>
                          <m:sSupPr>
                            <m:ctrlPr>
                              <a:rPr lang="en-CA" b="1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𝐕</m:t>
                            </m:r>
                          </m:e>
                          <m:sup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𝐕</m:t>
                    </m:r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𝐒</m:t>
                        </m:r>
                      </m:e>
                      <m: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b="1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𝐔</m:t>
                            </m:r>
                          </m:e>
                          <m:sup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′</m:t>
                            </m:r>
                          </m:sup>
                        </m:s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𝐔</m:t>
                        </m:r>
                      </m:e>
                    </m:d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𝐒</m:t>
                    </m:r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𝐕</m:t>
                        </m:r>
                      </m:e>
                      <m: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</m:oMath>
                </a14:m>
                <a:br>
                  <a:rPr lang="en-CA" b="1" dirty="0">
                    <a:latin typeface="Cambria Math" panose="02040503050406030204" pitchFamily="18" charset="0"/>
                    <a:ea typeface="Tahoma" panose="020B0604030504040204" pitchFamily="34" charset="0"/>
                    <a:cs typeface="Tahoma" panose="020B0604030504040204" pitchFamily="34" charset="0"/>
                  </a:rPr>
                </a:br>
                <a14:m>
                  <m:oMath xmlns:m="http://schemas.openxmlformats.org/officeDocument/2006/math"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𝐕</m:t>
                    </m:r>
                    <m:d>
                      <m:d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b="1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𝐒</m:t>
                            </m:r>
                          </m:e>
                          <m:sup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′</m:t>
                            </m:r>
                          </m:sup>
                        </m:s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𝐒</m:t>
                        </m:r>
                      </m:e>
                    </m:d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𝐕</m:t>
                        </m:r>
                      </m:e>
                      <m: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𝐕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𝚲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𝐕</m:t>
                    </m:r>
                  </m:oMath>
                </a14:m>
                <a:endParaRPr lang="en-CA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𝐗</m:t>
                    </m:r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𝐗</m:t>
                        </m:r>
                      </m:e>
                      <m: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d>
                      <m:d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𝐔𝐒</m:t>
                        </m:r>
                        <m:sSup>
                          <m:sSupPr>
                            <m:ctrlPr>
                              <a:rPr lang="en-CA" b="1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𝐕</m:t>
                            </m:r>
                          </m:e>
                          <m:sup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𝐕</m:t>
                        </m:r>
                        <m:sSup>
                          <m:sSupPr>
                            <m:ctrlPr>
                              <a:rPr lang="en-CA" b="1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𝐒</m:t>
                            </m:r>
                          </m:e>
                          <m:sup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CA" b="1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𝐔</m:t>
                            </m:r>
                          </m:e>
                          <m:sup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𝐔𝐒</m:t>
                    </m:r>
                    <m:d>
                      <m:d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b="1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𝐕</m:t>
                            </m:r>
                          </m:e>
                          <m:sup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′</m:t>
                            </m:r>
                          </m:sup>
                        </m:s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𝐕</m:t>
                        </m:r>
                      </m:e>
                    </m:d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𝐒</m:t>
                        </m:r>
                      </m:e>
                      <m: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𝐔</m:t>
                        </m:r>
                      </m:e>
                      <m: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</m:oMath>
                </a14:m>
                <a:br>
                  <a:rPr lang="en-CA" b="1" dirty="0">
                    <a:latin typeface="Cambria Math" panose="02040503050406030204" pitchFamily="18" charset="0"/>
                    <a:ea typeface="Tahoma" panose="020B0604030504040204" pitchFamily="34" charset="0"/>
                    <a:cs typeface="Tahoma" panose="020B0604030504040204" pitchFamily="34" charset="0"/>
                  </a:rPr>
                </a:br>
                <a14:m>
                  <m:oMath xmlns:m="http://schemas.openxmlformats.org/officeDocument/2006/math"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𝐔</m:t>
                    </m:r>
                    <m:d>
                      <m:d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𝐒</m:t>
                        </m:r>
                        <m:sSup>
                          <m:sSupPr>
                            <m:ctrlPr>
                              <a:rPr lang="en-CA" b="1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𝐒</m:t>
                            </m:r>
                          </m:e>
                          <m:sup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𝐔</m:t>
                        </m:r>
                      </m:e>
                      <m: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𝐔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𝚲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𝐔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′</m:t>
                    </m:r>
                  </m:oMath>
                </a14:m>
                <a:endParaRPr lang="en-CA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742950" lvl="1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eigenvector of </a:t>
                </a:r>
                <a14:m>
                  <m:oMath xmlns:m="http://schemas.openxmlformats.org/officeDocument/2006/math">
                    <m:r>
                      <a:rPr lang="en-CA" b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𝐗</m:t>
                    </m:r>
                    <m:sSup>
                      <m:sSupPr>
                        <m:ctrlPr>
                          <a:rPr lang="en-CA" b="1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𝐗</m:t>
                        </m:r>
                      </m:e>
                      <m:sup>
                        <m:r>
                          <a:rPr lang="en-CA" b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r>
                      <a:rPr lang="en-CA" b="1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</m:oMath>
                </a14:m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left singular vector of </a:t>
                </a:r>
                <a14:m>
                  <m:oMath xmlns:m="http://schemas.openxmlformats.org/officeDocument/2006/math">
                    <m:r>
                      <a:rPr lang="en-CA" b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𝐗</m:t>
                    </m:r>
                  </m:oMath>
                </a14:m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eigenvector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b="1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𝐗</m:t>
                        </m:r>
                      </m:e>
                      <m:sup>
                        <m:r>
                          <a:rPr lang="en-CA" b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r>
                      <a:rPr lang="en-CA" b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𝐗</m:t>
                    </m:r>
                    <m:r>
                      <a:rPr lang="en-CA" b="0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</m:oMath>
                </a14:m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right singular vector of </a:t>
                </a:r>
                <a14:m>
                  <m:oMath xmlns:m="http://schemas.openxmlformats.org/officeDocument/2006/math">
                    <m:r>
                      <a:rPr lang="en-CA" b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𝐗</m:t>
                    </m:r>
                  </m:oMath>
                </a14:m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eigenvalue  = squared singular value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196EE7A-5E52-4FC3-95DE-FAFF31E5A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58" y="1339702"/>
                <a:ext cx="5263210" cy="4524315"/>
              </a:xfrm>
              <a:prstGeom prst="rect">
                <a:avLst/>
              </a:prstGeom>
              <a:blipFill>
                <a:blip r:embed="rId3"/>
                <a:stretch>
                  <a:fillRect l="-811" t="-135" b="-12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42303"/>
            <a:ext cx="5612822" cy="311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73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7|11.3|21.7|8.2|12.3|19.9|23.8|12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8|46.3|38.7|11.5|9.5|16.7|11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8|46.3|38.7|11.5|9.5|16.7|11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8|46.3|38.7|11.5|9.5|16.7|11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8|46.3|38.7|11.5|9.5|16.7|11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8|46.3|38.7|11.5|9.5|16.7|11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8|46.3|38.7|11.5|9.5|16.7|11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8|46.3|38.7|11.5|9.5|16.7|1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8|46.3|38.7|11.5|9.5|16.7|1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8|46.3|38.7|11.5|9.5|16.7|1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8|46.3|38.7|11.5|9.5|16.7|1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8|46.3|38.7|11.5|9.5|16.7|1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8|46.3|38.7|11.5|9.5|16.7|1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8|46.3|38.7|11.5|9.5|16.7|1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8|46.3|38.7|11.5|9.5|16.7|1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8|46.3|38.7|11.5|9.5|16.7|11.2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21047</TotalTime>
  <Words>1315</Words>
  <Application>Microsoft Office PowerPoint</Application>
  <PresentationFormat>Widescreen</PresentationFormat>
  <Paragraphs>235</Paragraphs>
  <Slides>24</Slides>
  <Notes>24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Tahoma</vt:lpstr>
      <vt:lpstr>Wingdings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Bratislav Misic, Dr.</dc:creator>
  <cp:lastModifiedBy>Bratislav Misic</cp:lastModifiedBy>
  <cp:revision>781</cp:revision>
  <dcterms:created xsi:type="dcterms:W3CDTF">2016-08-08T17:48:38Z</dcterms:created>
  <dcterms:modified xsi:type="dcterms:W3CDTF">2020-09-24T19:17:07Z</dcterms:modified>
</cp:coreProperties>
</file>